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6" r:id="rId2"/>
  </p:sldIdLst>
  <p:sldSz cx="9906000" cy="6858000" type="A4"/>
  <p:notesSz cx="9926638" cy="67976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657" autoAdjust="0"/>
    <p:restoredTop sz="94660"/>
  </p:normalViewPr>
  <p:slideViewPr>
    <p:cSldViewPr snapToGrid="0">
      <p:cViewPr varScale="1">
        <p:scale>
          <a:sx n="117" d="100"/>
          <a:sy n="117" d="100"/>
        </p:scale>
        <p:origin x="-2058" y="-102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4302125" cy="341313"/>
          </a:xfrm>
          <a:prstGeom prst="rect">
            <a:avLst/>
          </a:prstGeom>
        </p:spPr>
        <p:txBody>
          <a:bodyPr vert="horz" lIns="91433" tIns="45717" rIns="91433" bIns="45717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622925" y="1"/>
            <a:ext cx="4302125" cy="341313"/>
          </a:xfrm>
          <a:prstGeom prst="rect">
            <a:avLst/>
          </a:prstGeom>
        </p:spPr>
        <p:txBody>
          <a:bodyPr vert="horz" lIns="91433" tIns="45717" rIns="91433" bIns="45717" rtlCol="0"/>
          <a:lstStyle>
            <a:lvl1pPr algn="r">
              <a:defRPr sz="1200"/>
            </a:lvl1pPr>
          </a:lstStyle>
          <a:p>
            <a:fld id="{F7F1B09A-810E-45FE-98FA-5C83478CA835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306763" y="849313"/>
            <a:ext cx="3313112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3" tIns="45717" rIns="91433" bIns="45717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92188" y="3271839"/>
            <a:ext cx="7942262" cy="2676525"/>
          </a:xfrm>
          <a:prstGeom prst="rect">
            <a:avLst/>
          </a:prstGeom>
        </p:spPr>
        <p:txBody>
          <a:bodyPr vert="horz" lIns="91433" tIns="45717" rIns="91433" bIns="45717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6456363"/>
            <a:ext cx="4302125" cy="341312"/>
          </a:xfrm>
          <a:prstGeom prst="rect">
            <a:avLst/>
          </a:prstGeom>
        </p:spPr>
        <p:txBody>
          <a:bodyPr vert="horz" lIns="91433" tIns="45717" rIns="91433" bIns="45717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622925" y="6456363"/>
            <a:ext cx="4302125" cy="341312"/>
          </a:xfrm>
          <a:prstGeom prst="rect">
            <a:avLst/>
          </a:prstGeom>
        </p:spPr>
        <p:txBody>
          <a:bodyPr vert="horz" lIns="91433" tIns="45717" rIns="91433" bIns="45717" rtlCol="0" anchor="b"/>
          <a:lstStyle>
            <a:lvl1pPr algn="r">
              <a:defRPr sz="1200"/>
            </a:lvl1pPr>
          </a:lstStyle>
          <a:p>
            <a:fld id="{2A76EC64-9EA0-41EF-BCAD-FA6A1A3EAB3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33316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117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235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353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470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5588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705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199823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6940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3306763" y="849313"/>
            <a:ext cx="3313112" cy="2293937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A76EC64-9EA0-41EF-BCAD-FA6A1A3EAB36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35222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35861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81355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871388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30347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80380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678639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90541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44934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12694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81727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231488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0CAC39-F5D3-4342-B473-C4DE6486E4CA}" type="datetimeFigureOut">
              <a:rPr lang="ru-RU" smtClean="0"/>
              <a:t>30.01.2024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091798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Прямоугольник 95">
            <a:extLst>
              <a:ext uri="{FF2B5EF4-FFF2-40B4-BE49-F238E27FC236}">
                <a16:creationId xmlns:a16="http://schemas.microsoft.com/office/drawing/2014/main" xmlns="" id="{ED33A855-7B9A-4F4D-B58D-57E8FD05EE89}"/>
              </a:ext>
            </a:extLst>
          </p:cNvPr>
          <p:cNvSpPr/>
          <p:nvPr/>
        </p:nvSpPr>
        <p:spPr>
          <a:xfrm>
            <a:off x="4953000" y="3714329"/>
            <a:ext cx="2520001" cy="895913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В течение 5 минут, устно по телефону </a:t>
            </a:r>
            <a:r>
              <a:rPr lang="ru-RU" sz="1000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(в т.ч. при обращении к фельдшеру или просьбе о таком обращении).</a:t>
            </a:r>
          </a:p>
          <a:p>
            <a:pPr algn="ctr"/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В течение 4 часов письменно пояснения, фото и видео материалы</a:t>
            </a:r>
            <a:endParaRPr lang="ru-RU" sz="1000" u="sng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4" name="Прямоугольник 73">
            <a:extLst>
              <a:ext uri="{FF2B5EF4-FFF2-40B4-BE49-F238E27FC236}">
                <a16:creationId xmlns:a16="http://schemas.microsoft.com/office/drawing/2014/main" xmlns="" id="{18A3F01F-C4AC-4298-A240-CDB97794D85B}"/>
              </a:ext>
            </a:extLst>
          </p:cNvPr>
          <p:cNvSpPr/>
          <p:nvPr/>
        </p:nvSpPr>
        <p:spPr>
          <a:xfrm>
            <a:off x="2730235" y="1451794"/>
            <a:ext cx="952976" cy="25200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ru-RU" sz="1000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Немедленно</a:t>
            </a:r>
            <a:endParaRPr lang="ru-RU" sz="1050" u="sng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60" name="Прямоугольник 559">
            <a:extLst>
              <a:ext uri="{FF2B5EF4-FFF2-40B4-BE49-F238E27FC236}">
                <a16:creationId xmlns:a16="http://schemas.microsoft.com/office/drawing/2014/main" xmlns="" id="{AF67F77F-6EED-46D3-910B-52992E78ABFD}"/>
              </a:ext>
            </a:extLst>
          </p:cNvPr>
          <p:cNvSpPr/>
          <p:nvPr/>
        </p:nvSpPr>
        <p:spPr>
          <a:xfrm>
            <a:off x="6263292" y="2298988"/>
            <a:ext cx="1107533" cy="60576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Для объектов на </a:t>
            </a:r>
            <a:r>
              <a:rPr lang="ru-RU" sz="1000" u="sng" dirty="0" err="1">
                <a:latin typeface="Arial" panose="020B0604020202020204" pitchFamily="34" charset="0"/>
                <a:cs typeface="Arial" panose="020B0604020202020204" pitchFamily="34" charset="0"/>
              </a:rPr>
              <a:t>Юрубчено</a:t>
            </a:r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</a:p>
          <a:p>
            <a:pPr algn="ctr"/>
            <a:r>
              <a:rPr lang="ru-RU" sz="1000" u="sng" dirty="0" err="1">
                <a:latin typeface="Arial" panose="020B0604020202020204" pitchFamily="34" charset="0"/>
                <a:cs typeface="Arial" panose="020B0604020202020204" pitchFamily="34" charset="0"/>
              </a:rPr>
              <a:t>Тохомском</a:t>
            </a:r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 ЛУ*</a:t>
            </a:r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xmlns="" id="{097EA0DB-6B91-4FDA-A13E-0E5BCF353850}"/>
              </a:ext>
            </a:extLst>
          </p:cNvPr>
          <p:cNvSpPr/>
          <p:nvPr/>
        </p:nvSpPr>
        <p:spPr>
          <a:xfrm>
            <a:off x="3693000" y="1401608"/>
            <a:ext cx="2520000" cy="648000"/>
          </a:xfrm>
          <a:prstGeom prst="rect">
            <a:avLst/>
          </a:prstGeom>
          <a:ln w="6350"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ru-RU" sz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Очевидец ЧС, происшествия (производство), другой источник информации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xmlns="" id="{3ADB21CA-367B-4897-9572-5B3AA865EAEF}"/>
              </a:ext>
            </a:extLst>
          </p:cNvPr>
          <p:cNvSpPr/>
          <p:nvPr/>
        </p:nvSpPr>
        <p:spPr>
          <a:xfrm>
            <a:off x="1" y="928630"/>
            <a:ext cx="9906000" cy="252000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Схема доведения информации о ЧС, происшествиях на объектах ООО «БНГРЭ»</a:t>
            </a:r>
          </a:p>
        </p:txBody>
      </p:sp>
      <p:cxnSp>
        <p:nvCxnSpPr>
          <p:cNvPr id="26" name="Прямая со стрелкой 7">
            <a:extLst>
              <a:ext uri="{FF2B5EF4-FFF2-40B4-BE49-F238E27FC236}">
                <a16:creationId xmlns:a16="http://schemas.microsoft.com/office/drawing/2014/main" xmlns="" id="{C97C9772-614C-41F2-8FFD-0D61CECBDF49}"/>
              </a:ext>
            </a:extLst>
          </p:cNvPr>
          <p:cNvCxnSpPr>
            <a:cxnSpLocks/>
            <a:stCxn id="4" idx="2"/>
            <a:endCxn id="36" idx="0"/>
          </p:cNvCxnSpPr>
          <p:nvPr/>
        </p:nvCxnSpPr>
        <p:spPr>
          <a:xfrm>
            <a:off x="4953000" y="2049608"/>
            <a:ext cx="0" cy="321797"/>
          </a:xfrm>
          <a:prstGeom prst="straightConnector1">
            <a:avLst/>
          </a:prstGeom>
          <a:ln w="635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Прямоугольник 47">
            <a:extLst>
              <a:ext uri="{FF2B5EF4-FFF2-40B4-BE49-F238E27FC236}">
                <a16:creationId xmlns:a16="http://schemas.microsoft.com/office/drawing/2014/main" xmlns="" id="{44DC92EB-6946-4A2D-B6CA-EEFF02D008E6}"/>
              </a:ext>
            </a:extLst>
          </p:cNvPr>
          <p:cNvSpPr/>
          <p:nvPr/>
        </p:nvSpPr>
        <p:spPr>
          <a:xfrm>
            <a:off x="3603000" y="4740584"/>
            <a:ext cx="2700000" cy="828000"/>
          </a:xfrm>
          <a:prstGeom prst="rect">
            <a:avLst/>
          </a:prstGeom>
          <a:noFill/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Начальник смены ЦИТС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тел. 8(391)274-86-99 доб. 2114, 8(963)187-79-79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pds@bngre.ru</a:t>
            </a:r>
          </a:p>
        </p:txBody>
      </p:sp>
      <p:sp>
        <p:nvSpPr>
          <p:cNvPr id="36" name="Прямоугольник 35">
            <a:extLst>
              <a:ext uri="{FF2B5EF4-FFF2-40B4-BE49-F238E27FC236}">
                <a16:creationId xmlns:a16="http://schemas.microsoft.com/office/drawing/2014/main" xmlns="" id="{314E71B7-0E08-4E0F-A07E-26DED841F6A5}"/>
              </a:ext>
            </a:extLst>
          </p:cNvPr>
          <p:cNvSpPr/>
          <p:nvPr/>
        </p:nvSpPr>
        <p:spPr>
          <a:xfrm>
            <a:off x="3783000" y="2371405"/>
            <a:ext cx="2340000" cy="1080000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Должностное лицо Общества, осуществляющее непосредственное руководство деятельностью объекта, бригады, участка</a:t>
            </a:r>
          </a:p>
        </p:txBody>
      </p:sp>
      <p:sp>
        <p:nvSpPr>
          <p:cNvPr id="37" name="Прямоугольник 36">
            <a:extLst>
              <a:ext uri="{FF2B5EF4-FFF2-40B4-BE49-F238E27FC236}">
                <a16:creationId xmlns:a16="http://schemas.microsoft.com/office/drawing/2014/main" xmlns="" id="{1404A758-E4ED-4A79-A82A-BD93BB128F8E}"/>
              </a:ext>
            </a:extLst>
          </p:cNvPr>
          <p:cNvSpPr/>
          <p:nvPr/>
        </p:nvSpPr>
        <p:spPr>
          <a:xfrm>
            <a:off x="9519" y="-5716"/>
            <a:ext cx="9896481" cy="754348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pPr marL="7445375"/>
            <a:r>
              <a:rPr lang="ru-RU" sz="1050" dirty="0">
                <a:latin typeface="Arial" panose="020B0604020202020204" pitchFamily="34" charset="0"/>
                <a:cs typeface="Arial" panose="020B0604020202020204" pitchFamily="34" charset="0"/>
              </a:rPr>
              <a:t>Приложение 2</a:t>
            </a:r>
          </a:p>
          <a:p>
            <a:pPr marL="7445375"/>
            <a:r>
              <a:rPr lang="ru-RU" sz="1050" dirty="0">
                <a:latin typeface="Arial" panose="020B0604020202020204" pitchFamily="34" charset="0"/>
                <a:cs typeface="Arial" panose="020B0604020202020204" pitchFamily="34" charset="0"/>
              </a:rPr>
              <a:t>к приказу генерального директора</a:t>
            </a:r>
          </a:p>
          <a:p>
            <a:pPr marL="7445375"/>
            <a:r>
              <a:rPr lang="ru-RU" sz="1050" dirty="0">
                <a:latin typeface="Arial" panose="020B0604020202020204" pitchFamily="34" charset="0"/>
                <a:cs typeface="Arial" panose="020B0604020202020204" pitchFamily="34" charset="0"/>
              </a:rPr>
              <a:t>ООО «БНГРЭ»</a:t>
            </a:r>
          </a:p>
          <a:p>
            <a:pPr marL="7445375"/>
            <a:r>
              <a:rPr lang="ru-RU" sz="1050" dirty="0">
                <a:latin typeface="Arial" panose="020B0604020202020204" pitchFamily="34" charset="0"/>
                <a:cs typeface="Arial" panose="020B0604020202020204" pitchFamily="34" charset="0"/>
              </a:rPr>
              <a:t>от </a:t>
            </a:r>
            <a:r>
              <a:rPr lang="ru-RU" sz="105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050" smtClean="0">
                <a:latin typeface="Arial" panose="020B0604020202020204" pitchFamily="34" charset="0"/>
                <a:cs typeface="Arial" panose="020B0604020202020204" pitchFamily="34" charset="0"/>
              </a:rPr>
              <a:t>30.01.2024 №28-п</a:t>
            </a:r>
            <a:endParaRPr lang="ru-RU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40" name="Прямоугольник 139">
            <a:extLst>
              <a:ext uri="{FF2B5EF4-FFF2-40B4-BE49-F238E27FC236}">
                <a16:creationId xmlns:a16="http://schemas.microsoft.com/office/drawing/2014/main" xmlns="" id="{23B7D30A-8201-45CC-9B3A-A65E21F92E2B}"/>
              </a:ext>
            </a:extLst>
          </p:cNvPr>
          <p:cNvSpPr/>
          <p:nvPr/>
        </p:nvSpPr>
        <p:spPr>
          <a:xfrm>
            <a:off x="7436556" y="2371405"/>
            <a:ext cx="2340000" cy="1080000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Оперативная дежурная смена 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АО «Востсибнефтегаз» 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на Юрубчено-Тохомском месторождении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8(391)200-87-99 доб. 54240, 8(923)325-03-76</a:t>
            </a:r>
          </a:p>
        </p:txBody>
      </p:sp>
      <p:cxnSp>
        <p:nvCxnSpPr>
          <p:cNvPr id="154" name="Прямая со стрелкой 7">
            <a:extLst>
              <a:ext uri="{FF2B5EF4-FFF2-40B4-BE49-F238E27FC236}">
                <a16:creationId xmlns:a16="http://schemas.microsoft.com/office/drawing/2014/main" xmlns="" id="{6DB606CB-EA34-4C9E-8797-21D4D03130B8}"/>
              </a:ext>
            </a:extLst>
          </p:cNvPr>
          <p:cNvCxnSpPr>
            <a:cxnSpLocks/>
            <a:stCxn id="36" idx="3"/>
            <a:endCxn id="140" idx="1"/>
          </p:cNvCxnSpPr>
          <p:nvPr/>
        </p:nvCxnSpPr>
        <p:spPr>
          <a:xfrm>
            <a:off x="6123000" y="2911405"/>
            <a:ext cx="1313556" cy="0"/>
          </a:xfrm>
          <a:prstGeom prst="straightConnector1">
            <a:avLst/>
          </a:prstGeom>
          <a:ln w="635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3" name="Прямая со стрелкой 7">
            <a:extLst>
              <a:ext uri="{FF2B5EF4-FFF2-40B4-BE49-F238E27FC236}">
                <a16:creationId xmlns:a16="http://schemas.microsoft.com/office/drawing/2014/main" xmlns="" id="{C9F06B83-3AE8-46E7-A439-D1BC68A7D296}"/>
              </a:ext>
            </a:extLst>
          </p:cNvPr>
          <p:cNvCxnSpPr>
            <a:cxnSpLocks/>
          </p:cNvCxnSpPr>
          <p:nvPr/>
        </p:nvCxnSpPr>
        <p:spPr>
          <a:xfrm>
            <a:off x="341319" y="5788873"/>
            <a:ext cx="405901" cy="0"/>
          </a:xfrm>
          <a:prstGeom prst="straightConnector1">
            <a:avLst/>
          </a:prstGeom>
          <a:ln w="635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36" name="Прямоугольник 535">
            <a:extLst>
              <a:ext uri="{FF2B5EF4-FFF2-40B4-BE49-F238E27FC236}">
                <a16:creationId xmlns:a16="http://schemas.microsoft.com/office/drawing/2014/main" xmlns="" id="{814E5B2B-C3D3-42E7-9CCE-A1CCEB74B7A3}"/>
              </a:ext>
            </a:extLst>
          </p:cNvPr>
          <p:cNvSpPr/>
          <p:nvPr/>
        </p:nvSpPr>
        <p:spPr>
          <a:xfrm>
            <a:off x="747220" y="5666048"/>
            <a:ext cx="1820704" cy="25200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800" dirty="0">
                <a:latin typeface="Arial" panose="020B0604020202020204" pitchFamily="34" charset="0"/>
                <a:cs typeface="Arial" panose="020B0604020202020204" pitchFamily="34" charset="0"/>
              </a:rPr>
              <a:t>Информация о ЧС, происшествии</a:t>
            </a:r>
          </a:p>
        </p:txBody>
      </p:sp>
      <p:sp>
        <p:nvSpPr>
          <p:cNvPr id="537" name="Прямоугольник 536">
            <a:extLst>
              <a:ext uri="{FF2B5EF4-FFF2-40B4-BE49-F238E27FC236}">
                <a16:creationId xmlns:a16="http://schemas.microsoft.com/office/drawing/2014/main" xmlns="" id="{44F05C50-4241-4C06-9F57-00BAE964C6DE}"/>
              </a:ext>
            </a:extLst>
          </p:cNvPr>
          <p:cNvSpPr/>
          <p:nvPr/>
        </p:nvSpPr>
        <p:spPr>
          <a:xfrm>
            <a:off x="337247" y="5158770"/>
            <a:ext cx="1851364" cy="25200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800" dirty="0">
                <a:latin typeface="Arial" panose="020B0604020202020204" pitchFamily="34" charset="0"/>
                <a:cs typeface="Arial" panose="020B0604020202020204" pitchFamily="34" charset="0"/>
              </a:rPr>
              <a:t>Условные обозначения:</a:t>
            </a:r>
          </a:p>
        </p:txBody>
      </p:sp>
      <p:cxnSp>
        <p:nvCxnSpPr>
          <p:cNvPr id="558" name="Прямая со стрелкой 7">
            <a:extLst>
              <a:ext uri="{FF2B5EF4-FFF2-40B4-BE49-F238E27FC236}">
                <a16:creationId xmlns:a16="http://schemas.microsoft.com/office/drawing/2014/main" xmlns="" id="{DD09252A-198E-4F2B-9128-6CF639E2D52A}"/>
              </a:ext>
            </a:extLst>
          </p:cNvPr>
          <p:cNvCxnSpPr>
            <a:cxnSpLocks/>
          </p:cNvCxnSpPr>
          <p:nvPr/>
        </p:nvCxnSpPr>
        <p:spPr>
          <a:xfrm>
            <a:off x="337247" y="5542356"/>
            <a:ext cx="409972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59" name="Прямоугольник 558">
            <a:extLst>
              <a:ext uri="{FF2B5EF4-FFF2-40B4-BE49-F238E27FC236}">
                <a16:creationId xmlns:a16="http://schemas.microsoft.com/office/drawing/2014/main" xmlns="" id="{5F4DF8BE-1ACB-4C1D-BCC8-C7FE2DA6D935}"/>
              </a:ext>
            </a:extLst>
          </p:cNvPr>
          <p:cNvSpPr/>
          <p:nvPr/>
        </p:nvSpPr>
        <p:spPr>
          <a:xfrm>
            <a:off x="748014" y="5415384"/>
            <a:ext cx="1642110" cy="25200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800" dirty="0">
                <a:latin typeface="Arial" panose="020B0604020202020204" pitchFamily="34" charset="0"/>
                <a:cs typeface="Arial" panose="020B0604020202020204" pitchFamily="34" charset="0"/>
              </a:rPr>
              <a:t>Пожар или признаки горения</a:t>
            </a:r>
          </a:p>
        </p:txBody>
      </p:sp>
      <p:sp>
        <p:nvSpPr>
          <p:cNvPr id="58" name="Прямоугольник 57">
            <a:extLst>
              <a:ext uri="{FF2B5EF4-FFF2-40B4-BE49-F238E27FC236}">
                <a16:creationId xmlns:a16="http://schemas.microsoft.com/office/drawing/2014/main" xmlns="" id="{8CC5330C-88FA-417E-81B0-9029306A90C5}"/>
              </a:ext>
            </a:extLst>
          </p:cNvPr>
          <p:cNvSpPr/>
          <p:nvPr/>
        </p:nvSpPr>
        <p:spPr>
          <a:xfrm>
            <a:off x="128446" y="1905608"/>
            <a:ext cx="2520000" cy="828000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Куюмбинский ЛУ,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Терско-Камовский ЛУ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левый берег: 231-9-232 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правый берег: 231-9-231</a:t>
            </a:r>
          </a:p>
        </p:txBody>
      </p:sp>
      <p:cxnSp>
        <p:nvCxnSpPr>
          <p:cNvPr id="59" name="Прямая со стрелкой 7">
            <a:extLst>
              <a:ext uri="{FF2B5EF4-FFF2-40B4-BE49-F238E27FC236}">
                <a16:creationId xmlns:a16="http://schemas.microsoft.com/office/drawing/2014/main" xmlns="" id="{6A5D44B8-27CE-4D1C-9585-4FA8F33E90C0}"/>
              </a:ext>
            </a:extLst>
          </p:cNvPr>
          <p:cNvCxnSpPr>
            <a:cxnSpLocks/>
            <a:stCxn id="4" idx="1"/>
            <a:endCxn id="63" idx="3"/>
          </p:cNvCxnSpPr>
          <p:nvPr/>
        </p:nvCxnSpPr>
        <p:spPr>
          <a:xfrm flipH="1">
            <a:off x="2648446" y="1725608"/>
            <a:ext cx="1044554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3" name="Прямоугольник 62">
            <a:extLst>
              <a:ext uri="{FF2B5EF4-FFF2-40B4-BE49-F238E27FC236}">
                <a16:creationId xmlns:a16="http://schemas.microsoft.com/office/drawing/2014/main" xmlns="" id="{40773C69-86B4-460E-86E5-1710868B3AC7}"/>
              </a:ext>
            </a:extLst>
          </p:cNvPr>
          <p:cNvSpPr/>
          <p:nvPr/>
        </p:nvSpPr>
        <p:spPr>
          <a:xfrm>
            <a:off x="128446" y="1545608"/>
            <a:ext cx="2520000" cy="3600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Пожарная охрана</a:t>
            </a:r>
          </a:p>
        </p:txBody>
      </p:sp>
      <p:sp>
        <p:nvSpPr>
          <p:cNvPr id="75" name="Прямоугольник 74">
            <a:extLst>
              <a:ext uri="{FF2B5EF4-FFF2-40B4-BE49-F238E27FC236}">
                <a16:creationId xmlns:a16="http://schemas.microsoft.com/office/drawing/2014/main" xmlns="" id="{2D5CDE65-866B-45C6-9692-FC49F9F18565}"/>
              </a:ext>
            </a:extLst>
          </p:cNvPr>
          <p:cNvSpPr/>
          <p:nvPr/>
        </p:nvSpPr>
        <p:spPr>
          <a:xfrm>
            <a:off x="128446" y="2733608"/>
            <a:ext cx="2520000" cy="648000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Юрубчено-Тохомский ЛУ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200-87-99 доб. 54-245, 54-587</a:t>
            </a:r>
          </a:p>
        </p:txBody>
      </p:sp>
      <p:sp>
        <p:nvSpPr>
          <p:cNvPr id="76" name="Прямоугольник 75">
            <a:extLst>
              <a:ext uri="{FF2B5EF4-FFF2-40B4-BE49-F238E27FC236}">
                <a16:creationId xmlns:a16="http://schemas.microsoft.com/office/drawing/2014/main" xmlns="" id="{37278516-FE06-4E8B-80C7-135B18BE5E9B}"/>
              </a:ext>
            </a:extLst>
          </p:cNvPr>
          <p:cNvSpPr/>
          <p:nvPr/>
        </p:nvSpPr>
        <p:spPr>
          <a:xfrm>
            <a:off x="128446" y="3381608"/>
            <a:ext cx="2520000" cy="652672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Сузунский ЛУ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200-85-37 доб. 71-101</a:t>
            </a:r>
          </a:p>
        </p:txBody>
      </p:sp>
      <p:cxnSp>
        <p:nvCxnSpPr>
          <p:cNvPr id="92" name="Прямая со стрелкой 7">
            <a:extLst>
              <a:ext uri="{FF2B5EF4-FFF2-40B4-BE49-F238E27FC236}">
                <a16:creationId xmlns:a16="http://schemas.microsoft.com/office/drawing/2014/main" xmlns="" id="{7DC0A492-92E1-4005-9A9F-75B332B3ECEC}"/>
              </a:ext>
            </a:extLst>
          </p:cNvPr>
          <p:cNvCxnSpPr>
            <a:cxnSpLocks/>
            <a:stCxn id="36" idx="2"/>
            <a:endCxn id="48" idx="0"/>
          </p:cNvCxnSpPr>
          <p:nvPr/>
        </p:nvCxnSpPr>
        <p:spPr>
          <a:xfrm>
            <a:off x="4953000" y="3451405"/>
            <a:ext cx="0" cy="1289179"/>
          </a:xfrm>
          <a:prstGeom prst="straightConnector1">
            <a:avLst/>
          </a:prstGeom>
          <a:ln w="635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9" name="Прямоугольник 48">
            <a:extLst>
              <a:ext uri="{FF2B5EF4-FFF2-40B4-BE49-F238E27FC236}">
                <a16:creationId xmlns:a16="http://schemas.microsoft.com/office/drawing/2014/main" xmlns="" id="{99E02245-B305-45A3-AF34-A1601F5358B7}"/>
              </a:ext>
            </a:extLst>
          </p:cNvPr>
          <p:cNvSpPr/>
          <p:nvPr/>
        </p:nvSpPr>
        <p:spPr>
          <a:xfrm>
            <a:off x="128447" y="6202770"/>
            <a:ext cx="9648109" cy="524501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ru-RU" sz="900" dirty="0">
                <a:latin typeface="Arial" panose="020B0604020202020204" pitchFamily="34" charset="0"/>
                <a:cs typeface="Arial" panose="020B0604020202020204" pitchFamily="34" charset="0"/>
              </a:rPr>
              <a:t>* В соответствии с подразделом 6.5 «Предоставление оперативной информации о чрезвычайной ситуации (угрозе) и происшествии подрядной (субподрядной) организацией» Стандарта АО «Востсибнефтегаз» «Критерии чрезвычайных ситуаций, происшествий. Регламент представления оперативной информации о чрезвычайных ситуациях, происшествиях (угрозе возникновения), происшествиях» № П3-11.04 ЮЛ-107, являющегося приложением к договору от 01.05.2022 № 3172122/0623Д </a:t>
            </a:r>
          </a:p>
        </p:txBody>
      </p:sp>
    </p:spTree>
    <p:extLst>
      <p:ext uri="{BB962C8B-B14F-4D97-AF65-F5344CB8AC3E}">
        <p14:creationId xmlns:p14="http://schemas.microsoft.com/office/powerpoint/2010/main" val="152296674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1946</TotalTime>
  <Words>224</Words>
  <Application>Microsoft Office PowerPoint</Application>
  <PresentationFormat>Лист A4 (210x297 мм)</PresentationFormat>
  <Paragraphs>33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Михайлов Виталий Вячеславович</dc:creator>
  <cp:lastModifiedBy>Фролова Елена Геннадьевна</cp:lastModifiedBy>
  <cp:revision>496</cp:revision>
  <cp:lastPrinted>2024-01-26T10:00:17Z</cp:lastPrinted>
  <dcterms:created xsi:type="dcterms:W3CDTF">2023-05-25T02:03:57Z</dcterms:created>
  <dcterms:modified xsi:type="dcterms:W3CDTF">2024-01-30T07:32:46Z</dcterms:modified>
</cp:coreProperties>
</file>

<file path=docProps/thumbnail.jpeg>
</file>